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1" r:id="rId6"/>
    <p:sldId id="263" r:id="rId7"/>
    <p:sldId id="259" r:id="rId8"/>
    <p:sldId id="258"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82A568-408D-4DD4-94A3-91CA116312A3}" v="3" dt="2024-06-04T06:01:20.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D970407C-05C0-4D4C-95B0-58DA79CC797D}" type="datetimeFigureOut">
              <a:rPr lang="it-IT" smtClean="0"/>
              <a:t>06/06/2024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23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06/06/2024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111422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06/06/2024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35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06/06/2024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70492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970407C-05C0-4D4C-95B0-58DA79CC797D}" type="datetimeFigureOut">
              <a:rPr lang="it-IT" smtClean="0"/>
              <a:t>06/06/2024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5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970407C-05C0-4D4C-95B0-58DA79CC797D}" type="datetimeFigureOut">
              <a:rPr lang="it-IT" smtClean="0"/>
              <a:t>06/06/2024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389540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970407C-05C0-4D4C-95B0-58DA79CC797D}" type="datetimeFigureOut">
              <a:rPr lang="it-IT" smtClean="0"/>
              <a:t>06/06/2024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294654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970407C-05C0-4D4C-95B0-58DA79CC797D}" type="datetimeFigureOut">
              <a:rPr lang="it-IT" smtClean="0"/>
              <a:t>06/06/2024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392208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407C-05C0-4D4C-95B0-58DA79CC797D}" type="datetimeFigureOut">
              <a:rPr lang="it-IT" smtClean="0"/>
              <a:t>06/06/2024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934167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970407C-05C0-4D4C-95B0-58DA79CC797D}" type="datetimeFigureOut">
              <a:rPr lang="it-IT" smtClean="0"/>
              <a:t>06/06/2024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157790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970407C-05C0-4D4C-95B0-58DA79CC797D}" type="datetimeFigureOut">
              <a:rPr lang="it-IT" smtClean="0"/>
              <a:t>06/06/2024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970407C-05C0-4D4C-95B0-58DA79CC797D}" type="datetimeFigureOut">
              <a:rPr lang="it-IT" smtClean="0"/>
              <a:t>06/06/2024</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15DF837-51F9-4C10-A6FE-A9CC3990FEDE}"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487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6C0448-F6CA-751B-62BC-7468649314F8}"/>
              </a:ext>
            </a:extLst>
          </p:cNvPr>
          <p:cNvSpPr>
            <a:spLocks noGrp="1"/>
          </p:cNvSpPr>
          <p:nvPr>
            <p:ph type="ctrTitle"/>
          </p:nvPr>
        </p:nvSpPr>
        <p:spPr/>
        <p:txBody>
          <a:bodyPr/>
          <a:lstStyle/>
          <a:p>
            <a:r>
              <a:rPr lang="it-IT" dirty="0"/>
              <a:t>COMMISSIONE ORIENTAMENTO a.s.2023-2024	</a:t>
            </a:r>
          </a:p>
        </p:txBody>
      </p:sp>
      <p:sp>
        <p:nvSpPr>
          <p:cNvPr id="3" name="Sottotitolo 2">
            <a:extLst>
              <a:ext uri="{FF2B5EF4-FFF2-40B4-BE49-F238E27FC236}">
                <a16:creationId xmlns:a16="http://schemas.microsoft.com/office/drawing/2014/main" id="{0B1DD12A-E7CE-FFF4-865B-B59D3A976A2A}"/>
              </a:ext>
            </a:extLst>
          </p:cNvPr>
          <p:cNvSpPr>
            <a:spLocks noGrp="1"/>
          </p:cNvSpPr>
          <p:nvPr>
            <p:ph type="subTitle" idx="1"/>
          </p:nvPr>
        </p:nvSpPr>
        <p:spPr/>
        <p:txBody>
          <a:bodyPr/>
          <a:lstStyle/>
          <a:p>
            <a:r>
              <a:rPr lang="it-IT" dirty="0"/>
              <a:t>Alessia </a:t>
            </a:r>
            <a:r>
              <a:rPr lang="it-IT" dirty="0" err="1"/>
              <a:t>Carleschi</a:t>
            </a:r>
            <a:endParaRPr lang="it-IT" dirty="0"/>
          </a:p>
          <a:p>
            <a:r>
              <a:rPr lang="it-IT" dirty="0"/>
              <a:t>Antonella D’Alessandri</a:t>
            </a:r>
          </a:p>
          <a:p>
            <a:r>
              <a:rPr lang="it-IT" dirty="0"/>
              <a:t>Cristina Iaccarino</a:t>
            </a:r>
          </a:p>
          <a:p>
            <a:r>
              <a:rPr lang="it-IT" dirty="0"/>
              <a:t>Francesca Petrassi</a:t>
            </a:r>
          </a:p>
        </p:txBody>
      </p:sp>
    </p:spTree>
    <p:extLst>
      <p:ext uri="{BB962C8B-B14F-4D97-AF65-F5344CB8AC3E}">
        <p14:creationId xmlns:p14="http://schemas.microsoft.com/office/powerpoint/2010/main" val="149392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latin typeface="Century Gothic" panose="020B0502020202020204" pitchFamily="34" charset="0"/>
              </a:rPr>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r>
              <a:rPr lang="it-IT" sz="2400" dirty="0"/>
              <a:t>Criticità:</a:t>
            </a:r>
          </a:p>
          <a:p>
            <a:r>
              <a:rPr lang="it-IT" sz="2400" dirty="0"/>
              <a:t>il problema più complesso nel riorientamento è in primo luogo la disponibilità delle famiglie di accettare proposte alternative di formazione per i propri figli.</a:t>
            </a:r>
          </a:p>
          <a:p>
            <a:r>
              <a:rPr lang="it-IT" sz="2400" dirty="0"/>
              <a:t>Punti di forza:</a:t>
            </a:r>
          </a:p>
          <a:p>
            <a:r>
              <a:rPr lang="it-IT" sz="2400" dirty="0"/>
              <a:t>L’ascolto dato ai desideri e alle aspettative formative dei ragazzi</a:t>
            </a:r>
          </a:p>
        </p:txBody>
      </p:sp>
    </p:spTree>
    <p:extLst>
      <p:ext uri="{BB962C8B-B14F-4D97-AF65-F5344CB8AC3E}">
        <p14:creationId xmlns:p14="http://schemas.microsoft.com/office/powerpoint/2010/main" val="389773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a:latin typeface="Century Gothic" panose="020B0502020202020204" pitchFamily="34" charset="0"/>
              </a:rPr>
              <a:t>Prospettive</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r>
              <a:rPr lang="it-IT" sz="2400" dirty="0"/>
              <a:t>In previsione del prossimo anno, avendo già una idea delle attività da progettare, sarà necessario programmare fin dall’inizio i moduli formativi di orientamento e formalizzarli in modo dettaglio anche nel registro elettronico per facilitare le operazioni di rendicontazione.</a:t>
            </a:r>
          </a:p>
          <a:p>
            <a:endParaRPr lang="it-IT" sz="2400" dirty="0"/>
          </a:p>
        </p:txBody>
      </p:sp>
    </p:spTree>
    <p:extLst>
      <p:ext uri="{BB962C8B-B14F-4D97-AF65-F5344CB8AC3E}">
        <p14:creationId xmlns:p14="http://schemas.microsoft.com/office/powerpoint/2010/main" val="58889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Commissione 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868680" y="1943100"/>
            <a:ext cx="9875521" cy="4366260"/>
          </a:xfrm>
        </p:spPr>
        <p:txBody>
          <a:bodyPr/>
          <a:lstStyle/>
          <a:p>
            <a:pPr marL="0" indent="0" algn="ctr">
              <a:buNone/>
            </a:pPr>
            <a:endParaRPr lang="it-IT" dirty="0">
              <a:solidFill>
                <a:srgbClr val="171717"/>
              </a:solidFill>
              <a:highlight>
                <a:srgbClr val="FFFFFF"/>
              </a:highlight>
              <a:latin typeface="DM Sans" pitchFamily="2" charset="0"/>
            </a:endParaRPr>
          </a:p>
          <a:p>
            <a:pPr marL="0" indent="0" algn="just">
              <a:buNone/>
            </a:pPr>
            <a:r>
              <a:rPr lang="it-IT" sz="2800" b="0" i="0" dirty="0">
                <a:effectLst/>
                <a:highlight>
                  <a:srgbClr val="FFFFFF"/>
                </a:highlight>
                <a:latin typeface="Arial" panose="020B0604020202020204" pitchFamily="34" charset="0"/>
              </a:rPr>
              <a:t>Per attuare </a:t>
            </a:r>
            <a:r>
              <a:rPr lang="it-IT" sz="2800" dirty="0">
                <a:highlight>
                  <a:srgbClr val="FFFFFF"/>
                </a:highlight>
                <a:latin typeface="Arial" panose="020B0604020202020204" pitchFamily="34" charset="0"/>
              </a:rPr>
              <a:t>le nuove Linee guida dell’orientamento contenute nel D.M. n. 328 del 22 dicembre 2022, il collegio docenti del 23 novembre 2023 ha deliberato la formazione della Commissione Orientamento assegnando le seguenti attività:</a:t>
            </a:r>
          </a:p>
          <a:p>
            <a:pPr algn="just">
              <a:buFontTx/>
              <a:buChar char="-"/>
            </a:pPr>
            <a:r>
              <a:rPr lang="it-IT" sz="2800" dirty="0">
                <a:highlight>
                  <a:srgbClr val="FFFFFF"/>
                </a:highlight>
                <a:latin typeface="Arial" panose="020B0604020202020204" pitchFamily="34" charset="0"/>
              </a:rPr>
              <a:t> Definire il Piano dell’Orientamento di Istituto</a:t>
            </a:r>
          </a:p>
          <a:p>
            <a:pPr marL="0" indent="0" algn="just">
              <a:buNone/>
            </a:pPr>
            <a:r>
              <a:rPr lang="it-IT" sz="2800" dirty="0">
                <a:highlight>
                  <a:srgbClr val="FFFFFF"/>
                </a:highlight>
                <a:latin typeface="Arial" panose="020B0604020202020204" pitchFamily="34" charset="0"/>
              </a:rPr>
              <a:t>- Riorientamento</a:t>
            </a:r>
          </a:p>
          <a:p>
            <a:pPr>
              <a:buFontTx/>
              <a:buChar char="-"/>
            </a:pPr>
            <a:endParaRPr lang="it-IT" dirty="0">
              <a:highlight>
                <a:srgbClr val="FFFFFF"/>
              </a:highlight>
              <a:latin typeface="Arial" panose="020B0604020202020204" pitchFamily="34" charset="0"/>
            </a:endParaRPr>
          </a:p>
          <a:p>
            <a:pPr marL="0" indent="0">
              <a:buNone/>
            </a:pP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368166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2286000"/>
            <a:ext cx="10840212" cy="4023360"/>
          </a:xfrm>
        </p:spPr>
        <p:txBody>
          <a:bodyPr>
            <a:normAutofit fontScale="92500" lnSpcReduction="20000"/>
          </a:bodyPr>
          <a:lstStyle/>
          <a:p>
            <a:pPr algn="just"/>
            <a:r>
              <a:rPr lang="it-IT" sz="2800" dirty="0">
                <a:solidFill>
                  <a:srgbClr val="171717"/>
                </a:solidFill>
                <a:latin typeface="DM Sans" pitchFamily="2" charset="0"/>
              </a:rPr>
              <a:t>Il piano dell’Orientamento consta di due sezioni:</a:t>
            </a:r>
          </a:p>
          <a:p>
            <a:pPr marL="355600" indent="-355600" algn="just">
              <a:buFont typeface="Wingdings" panose="05000000000000000000" pitchFamily="2" charset="2"/>
              <a:buChar char="q"/>
              <a:tabLst>
                <a:tab pos="355600" algn="l"/>
              </a:tabLst>
            </a:pPr>
            <a:r>
              <a:rPr lang="it-IT" sz="2800" dirty="0">
                <a:solidFill>
                  <a:srgbClr val="171717"/>
                </a:solidFill>
                <a:latin typeface="DM Sans" pitchFamily="2" charset="0"/>
              </a:rPr>
              <a:t>La prima, a carattere teorico, presenta obiettivi e finalità,   dell’Orientamento,  il quadro delle competenze orientative nel contesto nazionale ed europeo, l’architettura dell’Orientamento (moduli e didattica orientativa, l’e-portfolio, il “capolavoro”  e la certificazione delle competenze e documentazione in favore dei BES)     e gli attori (Ds, docenti del </a:t>
            </a:r>
            <a:r>
              <a:rPr lang="it-IT" sz="2800" dirty="0" err="1">
                <a:solidFill>
                  <a:srgbClr val="171717"/>
                </a:solidFill>
                <a:latin typeface="DM Sans" pitchFamily="2" charset="0"/>
              </a:rPr>
              <a:t>Cdc</a:t>
            </a:r>
            <a:r>
              <a:rPr lang="it-IT" sz="2800" dirty="0">
                <a:solidFill>
                  <a:srgbClr val="171717"/>
                </a:solidFill>
                <a:latin typeface="DM Sans" pitchFamily="2" charset="0"/>
              </a:rPr>
              <a:t>, docente orientatore e tutor, studenti e famiglie).</a:t>
            </a:r>
          </a:p>
          <a:p>
            <a:pPr marL="355600" indent="-355600" algn="just">
              <a:buFont typeface="Wingdings" panose="05000000000000000000" pitchFamily="2" charset="2"/>
              <a:buChar char="q"/>
              <a:tabLst>
                <a:tab pos="355600" algn="l"/>
              </a:tabLst>
            </a:pPr>
            <a:r>
              <a:rPr lang="it-IT" sz="2800" dirty="0">
                <a:solidFill>
                  <a:srgbClr val="171717"/>
                </a:solidFill>
                <a:latin typeface="DM Sans" pitchFamily="2" charset="0"/>
              </a:rPr>
              <a:t>La seconda, più operativa, presenta i moduli di orientamento formativo previsti per il nostro istituto suddivisi per ordine di classe. Per ogni attività sono individuate l’area, il progetto, le attività, le metodologie e le competenze. </a:t>
            </a:r>
          </a:p>
          <a:p>
            <a:pPr marL="355600" indent="-355600">
              <a:buFont typeface="Wingdings" panose="05000000000000000000" pitchFamily="2" charset="2"/>
              <a:buChar char="q"/>
              <a:tabLst>
                <a:tab pos="355600" algn="l"/>
              </a:tabLst>
            </a:pPr>
            <a:endParaRPr lang="it-IT" sz="2800" dirty="0">
              <a:solidFill>
                <a:srgbClr val="171717"/>
              </a:solidFill>
              <a:latin typeface="DM Sans" pitchFamily="2" charset="0"/>
            </a:endParaRPr>
          </a:p>
          <a:p>
            <a:pPr algn="ct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373827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2286000"/>
            <a:ext cx="10840212" cy="4023360"/>
          </a:xfrm>
        </p:spPr>
        <p:txBody>
          <a:bodyPr>
            <a:normAutofit/>
          </a:bodyPr>
          <a:lstStyle/>
          <a:p>
            <a:r>
              <a:rPr lang="it-IT" sz="2800" b="0" i="0" dirty="0">
                <a:solidFill>
                  <a:srgbClr val="171717"/>
                </a:solidFill>
                <a:effectLst/>
                <a:latin typeface="DM Sans" pitchFamily="2" charset="0"/>
              </a:rPr>
              <a:t>Nelle </a:t>
            </a:r>
            <a:r>
              <a:rPr lang="it-IT" sz="2800" dirty="0">
                <a:solidFill>
                  <a:srgbClr val="171717"/>
                </a:solidFill>
                <a:latin typeface="DM Sans" pitchFamily="2" charset="0"/>
              </a:rPr>
              <a:t>Linee guide è previsto che</a:t>
            </a:r>
          </a:p>
          <a:p>
            <a:pPr>
              <a:buFont typeface="Wingdings" panose="05000000000000000000" pitchFamily="2" charset="2"/>
              <a:buChar char="q"/>
            </a:pPr>
            <a:r>
              <a:rPr lang="it-IT" sz="2800" dirty="0">
                <a:solidFill>
                  <a:srgbClr val="171717"/>
                </a:solidFill>
                <a:latin typeface="DM Sans" pitchFamily="2" charset="0"/>
              </a:rPr>
              <a:t> le classi del biennio svolgano almeno 30 ore di orientamento in attività curriculari ed extra-curriculari</a:t>
            </a:r>
          </a:p>
          <a:p>
            <a:pPr>
              <a:buFont typeface="Wingdings" panose="05000000000000000000" pitchFamily="2" charset="2"/>
              <a:buChar char="q"/>
            </a:pPr>
            <a:r>
              <a:rPr lang="it-IT" sz="2800" dirty="0">
                <a:solidFill>
                  <a:srgbClr val="171717"/>
                </a:solidFill>
                <a:latin typeface="DM Sans" pitchFamily="2" charset="0"/>
              </a:rPr>
              <a:t> le classi del triennio svolgano almeno 30 ore di orientamento in attività curriculari</a:t>
            </a:r>
          </a:p>
          <a:p>
            <a:pPr algn="ct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222789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868680" y="1943100"/>
            <a:ext cx="9875521" cy="4366260"/>
          </a:xfrm>
        </p:spPr>
        <p:txBody>
          <a:bodyPr/>
          <a:lstStyle/>
          <a:p>
            <a:pPr marL="0" indent="0" algn="ctr">
              <a:buNone/>
            </a:pPr>
            <a:endParaRPr lang="it-IT" dirty="0">
              <a:solidFill>
                <a:srgbClr val="171717"/>
              </a:solidFill>
              <a:highlight>
                <a:srgbClr val="FFFFFF"/>
              </a:highlight>
              <a:latin typeface="DM Sans" pitchFamily="2" charset="0"/>
            </a:endParaRPr>
          </a:p>
          <a:p>
            <a:pPr marL="0" indent="0">
              <a:buNone/>
            </a:pPr>
            <a:r>
              <a:rPr lang="it-IT" sz="2400" b="0" i="0" dirty="0">
                <a:effectLst/>
                <a:highlight>
                  <a:srgbClr val="FFFFFF"/>
                </a:highlight>
                <a:latin typeface="Arial" panose="020B0604020202020204" pitchFamily="34" charset="0"/>
              </a:rPr>
              <a:t>Le attività di orientamento possono essere suddivise in </a:t>
            </a:r>
          </a:p>
          <a:p>
            <a:pPr algn="just">
              <a:buFont typeface="Wingdings" panose="05000000000000000000" pitchFamily="2" charset="2"/>
              <a:buChar char="q"/>
            </a:pPr>
            <a:r>
              <a:rPr lang="it-IT" sz="2400" dirty="0">
                <a:highlight>
                  <a:srgbClr val="FFFFFF"/>
                </a:highlight>
                <a:latin typeface="Arial" panose="020B0604020202020204" pitchFamily="34" charset="0"/>
              </a:rPr>
              <a:t>Orientamento formativo: sono unità didattiche che il consiglio di classe o il singolo docente può programmare e svolgere durante le ore di didattica curriculare</a:t>
            </a:r>
          </a:p>
          <a:p>
            <a:pPr algn="just">
              <a:buFont typeface="Wingdings" panose="05000000000000000000" pitchFamily="2" charset="2"/>
              <a:buChar char="q"/>
            </a:pPr>
            <a:r>
              <a:rPr lang="it-IT" sz="2400" dirty="0">
                <a:highlight>
                  <a:srgbClr val="FFFFFF"/>
                </a:highlight>
                <a:latin typeface="Arial" panose="020B0604020202020204" pitchFamily="34" charset="0"/>
              </a:rPr>
              <a:t>Orientamento informativo: sono gli incontri con Università, ITS che presentano la loro offerta formativa o le aziende che mostrano le opportunità di lavoro</a:t>
            </a:r>
          </a:p>
          <a:p>
            <a:pPr>
              <a:buFontTx/>
              <a:buChar char="-"/>
            </a:pPr>
            <a:endParaRPr lang="it-IT" dirty="0">
              <a:highlight>
                <a:srgbClr val="FFFFFF"/>
              </a:highlight>
              <a:latin typeface="Arial" panose="020B0604020202020204" pitchFamily="34" charset="0"/>
            </a:endParaRPr>
          </a:p>
          <a:p>
            <a:pPr marL="0" indent="0">
              <a:buNone/>
            </a:pP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94415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2286000"/>
            <a:ext cx="10840212" cy="4023360"/>
          </a:xfrm>
        </p:spPr>
        <p:txBody>
          <a:bodyPr>
            <a:normAutofit fontScale="92500" lnSpcReduction="20000"/>
          </a:bodyPr>
          <a:lstStyle/>
          <a:p>
            <a:pPr algn="just"/>
            <a:r>
              <a:rPr lang="it-IT" sz="2800" b="0" i="0" dirty="0">
                <a:solidFill>
                  <a:srgbClr val="171717"/>
                </a:solidFill>
                <a:effectLst/>
                <a:latin typeface="DM Sans" pitchFamily="2" charset="0"/>
              </a:rPr>
              <a:t>Nel corso dell’anno abbiamo compreso come registrare e rendicontare le ore di orientamento:</a:t>
            </a:r>
            <a:endParaRPr lang="it-IT" sz="2800" dirty="0">
              <a:solidFill>
                <a:srgbClr val="171717"/>
              </a:solidFill>
              <a:latin typeface="DM Sans" pitchFamily="2" charset="0"/>
            </a:endParaRPr>
          </a:p>
          <a:p>
            <a:pPr algn="just">
              <a:buFont typeface="Wingdings" panose="05000000000000000000" pitchFamily="2" charset="2"/>
              <a:buChar char="q"/>
            </a:pPr>
            <a:r>
              <a:rPr lang="it-IT" sz="2800" dirty="0">
                <a:solidFill>
                  <a:srgbClr val="171717"/>
                </a:solidFill>
                <a:latin typeface="DM Sans" pitchFamily="2" charset="0"/>
              </a:rPr>
              <a:t> Nel registro elettronico è stato inizialmente predisposto un report che presenta tutte le attività firmate come Orientamento e PCTO-Orientamento</a:t>
            </a:r>
          </a:p>
          <a:p>
            <a:pPr algn="just">
              <a:buFont typeface="Wingdings" panose="05000000000000000000" pitchFamily="2" charset="2"/>
              <a:buChar char="q"/>
            </a:pPr>
            <a:r>
              <a:rPr lang="it-IT" sz="2800" dirty="0">
                <a:solidFill>
                  <a:srgbClr val="171717"/>
                </a:solidFill>
                <a:latin typeface="DM Sans" pitchFamily="2" charset="0"/>
              </a:rPr>
              <a:t> Successivamente è stata rilasciata la funzione del SIDI, abilitata solo per le segreterie, che permette di inserire le attività di orientamento per poterle poi esportare nella piattaforma UNICA</a:t>
            </a:r>
          </a:p>
          <a:p>
            <a:pPr algn="just">
              <a:buFont typeface="Wingdings" panose="05000000000000000000" pitchFamily="2" charset="2"/>
              <a:buChar char="q"/>
            </a:pPr>
            <a:r>
              <a:rPr lang="it-IT" sz="2800" dirty="0">
                <a:solidFill>
                  <a:srgbClr val="171717"/>
                </a:solidFill>
                <a:latin typeface="DM Sans" pitchFamily="2" charset="0"/>
              </a:rPr>
              <a:t> Infine nel registro SPAGGIARI sono state attivate altre funzionalità che permettono di inserire moduli formativi di orientamento, associarli agli studenti ed esportarli in SIDI (in fase di studio).</a:t>
            </a:r>
          </a:p>
          <a:p>
            <a:pPr algn="ct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126259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latin typeface="Century Gothic" panose="020B0502020202020204" pitchFamily="34" charset="0"/>
              </a:rPr>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p:txBody>
          <a:bodyPr/>
          <a:lstStyle/>
          <a:p>
            <a:endParaRPr lang="it-IT" b="0" i="0" dirty="0">
              <a:solidFill>
                <a:srgbClr val="171717"/>
              </a:solidFill>
              <a:effectLst/>
              <a:latin typeface="DM Sans" pitchFamily="2" charset="0"/>
            </a:endParaRPr>
          </a:p>
          <a:p>
            <a:r>
              <a:rPr lang="it-IT" dirty="0">
                <a:solidFill>
                  <a:srgbClr val="171717"/>
                </a:solidFill>
                <a:latin typeface="DM Sans" pitchFamily="2" charset="0"/>
              </a:rPr>
              <a:t>E’ stato impostato un report per descrivere e normalizzare le attività di orientamento da inviare alla segreteria didattica per semplificare il loro lavoro.</a:t>
            </a:r>
          </a:p>
          <a:p>
            <a:r>
              <a:rPr lang="it-IT" dirty="0">
                <a:solidFill>
                  <a:srgbClr val="171717"/>
                </a:solidFill>
                <a:latin typeface="DM Sans" pitchFamily="2" charset="0"/>
              </a:rPr>
              <a:t>Questi report sono stati condivisi con il consiglio di classe e sono stati preparati dai docenti tutor per le classi del triennio e dal coordinatore coadiuvato dal consiglio di classe per le altre classi.</a:t>
            </a:r>
          </a:p>
          <a:p>
            <a:endParaRPr lang="it-IT" dirty="0">
              <a:solidFill>
                <a:srgbClr val="171717"/>
              </a:solidFill>
              <a:latin typeface="DM Sans" pitchFamily="2" charset="0"/>
            </a:endParaRPr>
          </a:p>
          <a:p>
            <a:endParaRPr lang="it-IT" dirty="0">
              <a:solidFill>
                <a:srgbClr val="171717"/>
              </a:solidFill>
              <a:latin typeface="DM Sans" pitchFamily="2" charset="0"/>
            </a:endParaRPr>
          </a:p>
          <a:p>
            <a:endParaRPr lang="it-IT" dirty="0"/>
          </a:p>
        </p:txBody>
      </p:sp>
    </p:spTree>
    <p:extLst>
      <p:ext uri="{BB962C8B-B14F-4D97-AF65-F5344CB8AC3E}">
        <p14:creationId xmlns:p14="http://schemas.microsoft.com/office/powerpoint/2010/main" val="351409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latin typeface="Century Gothic" panose="020B0502020202020204" pitchFamily="34" charset="0"/>
              </a:rPr>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lstStyle/>
          <a:p>
            <a:r>
              <a:rPr lang="it-IT" sz="2800" dirty="0"/>
              <a:t>Nella lotta contro la dispersione scolastica, il riorientamento è una attività fondamentale per aiutare lo studente e la famiglia a valutare la scelta fatta e a verificare se è necessario cambiare. </a:t>
            </a:r>
          </a:p>
          <a:p>
            <a:r>
              <a:rPr lang="it-IT" sz="2800" dirty="0"/>
              <a:t>I docenti membri della commissione, insieme ai docenti curriculari, hanno incontrato le famiglie e gli alunni per analizzare insieme la situazione del singolo studente, per far emergere le sue difficoltà e/o le sue aspirazioni.</a:t>
            </a:r>
          </a:p>
          <a:p>
            <a:r>
              <a:rPr lang="it-IT" sz="2800" dirty="0"/>
              <a:t>La richiesta è pervenuta dai docenti curriculari e talvolta dalle famiglie</a:t>
            </a:r>
          </a:p>
        </p:txBody>
      </p:sp>
    </p:spTree>
    <p:extLst>
      <p:ext uri="{BB962C8B-B14F-4D97-AF65-F5344CB8AC3E}">
        <p14:creationId xmlns:p14="http://schemas.microsoft.com/office/powerpoint/2010/main" val="202767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latin typeface="Century Gothic" panose="020B0502020202020204" pitchFamily="34" charset="0"/>
              </a:rPr>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fontScale="92500"/>
          </a:bodyPr>
          <a:lstStyle/>
          <a:p>
            <a:r>
              <a:rPr lang="it-IT" sz="2400" dirty="0"/>
              <a:t>Sono stati incontrati in totale 21 studenti: 13 in centrale e 8 in succursale.</a:t>
            </a:r>
          </a:p>
          <a:p>
            <a:r>
              <a:rPr lang="it-IT" sz="2400" dirty="0"/>
              <a:t>Hanno deciso di cambiare indirizzo: 8 studenti (6 in centrale e 2 in succursale)</a:t>
            </a:r>
          </a:p>
          <a:p>
            <a:r>
              <a:rPr lang="it-IT" sz="2400" dirty="0"/>
              <a:t>Alcuni esempi di cambio indirizzo/scuola:</a:t>
            </a:r>
          </a:p>
          <a:p>
            <a:pPr>
              <a:buFont typeface="Wingdings" panose="05000000000000000000" pitchFamily="2" charset="2"/>
              <a:buChar char="q"/>
            </a:pPr>
            <a:r>
              <a:rPr lang="it-IT" sz="2400" dirty="0"/>
              <a:t>  CIOFS : Centro Italiano Opere formazione </a:t>
            </a:r>
            <a:r>
              <a:rPr lang="it-IT" sz="2400" dirty="0" err="1"/>
              <a:t>professoniale</a:t>
            </a:r>
            <a:r>
              <a:rPr lang="it-IT" sz="2400" dirty="0"/>
              <a:t> e orientamento</a:t>
            </a:r>
          </a:p>
          <a:p>
            <a:pPr>
              <a:buFont typeface="Wingdings" panose="05000000000000000000" pitchFamily="2" charset="2"/>
              <a:buChar char="q"/>
            </a:pPr>
            <a:r>
              <a:rPr lang="it-IT" sz="2400" dirty="0"/>
              <a:t>  Istituto Professionale per i Servizi per Enogastronomia ed Ospitalità Alberghiera</a:t>
            </a:r>
          </a:p>
          <a:p>
            <a:pPr>
              <a:buFont typeface="Wingdings" panose="05000000000000000000" pitchFamily="2" charset="2"/>
              <a:buChar char="q"/>
            </a:pPr>
            <a:r>
              <a:rPr lang="it-IT" sz="2400" dirty="0"/>
              <a:t>  Corso triennale professionale per i Servizi alla persona (estetista)</a:t>
            </a:r>
          </a:p>
          <a:p>
            <a:pPr>
              <a:buFont typeface="Wingdings" panose="05000000000000000000" pitchFamily="2" charset="2"/>
              <a:buChar char="q"/>
            </a:pPr>
            <a:r>
              <a:rPr lang="it-IT" sz="2400" dirty="0"/>
              <a:t>  Liceo scientifico sportivo</a:t>
            </a:r>
          </a:p>
          <a:p>
            <a:pPr>
              <a:buFont typeface="Wingdings" panose="05000000000000000000" pitchFamily="2" charset="2"/>
              <a:buChar char="q"/>
            </a:pPr>
            <a:r>
              <a:rPr lang="it-IT" sz="2400" dirty="0"/>
              <a:t>  Istituto tecnico informatico</a:t>
            </a:r>
          </a:p>
          <a:p>
            <a:r>
              <a:rPr lang="it-IT" sz="2400" dirty="0"/>
              <a:t>Alcuni alunni stanno aspettando l’esito finale dell’anno scolastico per decide</a:t>
            </a:r>
          </a:p>
        </p:txBody>
      </p:sp>
    </p:spTree>
    <p:extLst>
      <p:ext uri="{BB962C8B-B14F-4D97-AF65-F5344CB8AC3E}">
        <p14:creationId xmlns:p14="http://schemas.microsoft.com/office/powerpoint/2010/main" val="3342185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1246</TotalTime>
  <Words>710</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11</vt:i4>
      </vt:variant>
    </vt:vector>
  </HeadingPairs>
  <TitlesOfParts>
    <vt:vector size="19" baseType="lpstr">
      <vt:lpstr>Arial</vt:lpstr>
      <vt:lpstr>Century Gothic</vt:lpstr>
      <vt:lpstr>DM Sans</vt:lpstr>
      <vt:lpstr>Tw Cen MT</vt:lpstr>
      <vt:lpstr>Tw Cen MT Condensed</vt:lpstr>
      <vt:lpstr>Wingdings</vt:lpstr>
      <vt:lpstr>Wingdings 3</vt:lpstr>
      <vt:lpstr>Integrale</vt:lpstr>
      <vt:lpstr>COMMISSIONE ORIENTAMENTO a.s.2023-2024 </vt:lpstr>
      <vt:lpstr>Commissione orientamento</vt:lpstr>
      <vt:lpstr>Piano dell’Orientamento</vt:lpstr>
      <vt:lpstr>Piano dell’Orientamento</vt:lpstr>
      <vt:lpstr>Piano dell’Orientamento</vt:lpstr>
      <vt:lpstr>PIANO DELL’ORIENTAMENTO</vt:lpstr>
      <vt:lpstr>PIANO DELL’ORIENTAMENTO</vt:lpstr>
      <vt:lpstr>RiOrientamento</vt:lpstr>
      <vt:lpstr>RiOrientamento</vt:lpstr>
      <vt:lpstr>RiORientamento</vt:lpstr>
      <vt:lpstr>Prospettive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francesca petrassi</dc:creator>
  <cp:lastModifiedBy>User07</cp:lastModifiedBy>
  <cp:revision>2</cp:revision>
  <dcterms:created xsi:type="dcterms:W3CDTF">2024-01-12T18:08:46Z</dcterms:created>
  <dcterms:modified xsi:type="dcterms:W3CDTF">2024-06-06T14:39:32Z</dcterms:modified>
</cp:coreProperties>
</file>