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5" r:id="rId6"/>
    <p:sldId id="257" r:id="rId7"/>
    <p:sldId id="259" r:id="rId8"/>
    <p:sldId id="283" r:id="rId9"/>
    <p:sldId id="281" r:id="rId10"/>
    <p:sldId id="284" r:id="rId11"/>
    <p:sldId id="282" r:id="rId12"/>
    <p:sldId id="285" r:id="rId13"/>
    <p:sldId id="286" r:id="rId14"/>
    <p:sldId id="266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8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Giulia\000%20-%20Scuola%202020-2021\Esame%20di%20Stato\Esiti\5%20LICEO%20-%20A.S.%2020-21_Esiti%20a%20Confronto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Giulia\000%20-%20Scuola%202020-2021\Esame%20di%20Stato\Esiti\5%20LICEO%20-%20A.S.%2020-21_Esiti%20a%20Confronto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Giulia\000%20-%20Scuola%202020-2021\Esame%20di%20Stato\Esiti\5%20LICEO%20-%20A.S.%2020-21_Esiti%20a%20Confronto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Giulia\000%20-%20Scuola%202020-2021\Esame%20di%20Stato\Esiti\5%20LICEO%20-%20A.S.%2020-21_Esiti%20a%20Confron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pivotSource>
    <c:name>[5 LICEO - A.S. 20-21_Esiti a Confronto.xls]Numero Alunni negli anni!Tabella_pivot4</c:name>
    <c:fmtId val="5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420687682205818E-2"/>
          <c:y val="8.269685039370081E-2"/>
          <c:w val="0.62516211208893002"/>
          <c:h val="0.65160032079323427"/>
        </c:manualLayout>
      </c:layout>
      <c:barChart>
        <c:barDir val="col"/>
        <c:grouping val="clustered"/>
        <c:ser>
          <c:idx val="0"/>
          <c:order val="0"/>
          <c:tx>
            <c:strRef>
              <c:f>'Numero Alunni negli anni'!$B$3:$B$4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'Numero Alunni negli anni'!$A$5:$A$8</c:f>
              <c:strCache>
                <c:ptCount val="3"/>
                <c:pt idx="0">
                  <c:v>IT Rel. Intern. Marketing</c:v>
                </c:pt>
                <c:pt idx="1">
                  <c:v>Liceo Linguistico</c:v>
                </c:pt>
                <c:pt idx="2">
                  <c:v>Liceo Scientifico OSA</c:v>
                </c:pt>
              </c:strCache>
            </c:strRef>
          </c:cat>
          <c:val>
            <c:numRef>
              <c:f>'Numero Alunni negli anni'!$B$5:$B$8</c:f>
              <c:numCache>
                <c:formatCode>General</c:formatCode>
                <c:ptCount val="3"/>
                <c:pt idx="0">
                  <c:v>10</c:v>
                </c:pt>
                <c:pt idx="1">
                  <c:v>48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18-4792-B16E-BA3F313CF724}"/>
            </c:ext>
          </c:extLst>
        </c:ser>
        <c:ser>
          <c:idx val="1"/>
          <c:order val="1"/>
          <c:tx>
            <c:strRef>
              <c:f>'Numero Alunni negli anni'!$C$3:$C$4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'Numero Alunni negli anni'!$A$5:$A$8</c:f>
              <c:strCache>
                <c:ptCount val="3"/>
                <c:pt idx="0">
                  <c:v>IT Rel. Intern. Marketing</c:v>
                </c:pt>
                <c:pt idx="1">
                  <c:v>Liceo Linguistico</c:v>
                </c:pt>
                <c:pt idx="2">
                  <c:v>Liceo Scientifico OSA</c:v>
                </c:pt>
              </c:strCache>
            </c:strRef>
          </c:cat>
          <c:val>
            <c:numRef>
              <c:f>'Numero Alunni negli anni'!$C$5:$C$8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18-4792-B16E-BA3F313CF724}"/>
            </c:ext>
          </c:extLst>
        </c:ser>
        <c:ser>
          <c:idx val="2"/>
          <c:order val="2"/>
          <c:tx>
            <c:strRef>
              <c:f>'Numero Alunni negli anni'!$D$3:$D$4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'Numero Alunni negli anni'!$A$5:$A$8</c:f>
              <c:strCache>
                <c:ptCount val="3"/>
                <c:pt idx="0">
                  <c:v>IT Rel. Intern. Marketing</c:v>
                </c:pt>
                <c:pt idx="1">
                  <c:v>Liceo Linguistico</c:v>
                </c:pt>
                <c:pt idx="2">
                  <c:v>Liceo Scientifico OSA</c:v>
                </c:pt>
              </c:strCache>
            </c:strRef>
          </c:cat>
          <c:val>
            <c:numRef>
              <c:f>'Numero Alunni negli anni'!$D$5:$D$8</c:f>
              <c:numCache>
                <c:formatCode>General</c:formatCode>
                <c:ptCount val="3"/>
                <c:pt idx="0">
                  <c:v>15</c:v>
                </c:pt>
                <c:pt idx="1">
                  <c:v>45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18-4792-B16E-BA3F313CF724}"/>
            </c:ext>
          </c:extLst>
        </c:ser>
        <c:dLbls/>
        <c:gapWidth val="219"/>
        <c:overlap val="-27"/>
        <c:axId val="63115648"/>
        <c:axId val="63117184"/>
      </c:barChart>
      <c:catAx>
        <c:axId val="6311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117184"/>
        <c:crosses val="autoZero"/>
        <c:auto val="1"/>
        <c:lblAlgn val="ctr"/>
        <c:lblOffset val="100"/>
      </c:catAx>
      <c:valAx>
        <c:axId val="63117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1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13600159841629"/>
          <c:y val="0.22985382035578886"/>
          <c:w val="0.23161140324587454"/>
          <c:h val="0.2995516185476815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t-IT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pivotSource>
    <c:name>[5 LICEO - A.S. 20-21_Esiti a Confronto.xls]IT Relazioni Internazionali!Tabella_pivot5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Esiti</a:t>
            </a:r>
            <a:r>
              <a:rPr lang="en-US" dirty="0"/>
              <a:t> </a:t>
            </a:r>
            <a:r>
              <a:rPr lang="en-US" dirty="0" err="1"/>
              <a:t>Esami</a:t>
            </a:r>
            <a:r>
              <a:rPr lang="en-US" dirty="0"/>
              <a:t> 5° Anno </a:t>
            </a: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IT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Internazionali</a:t>
            </a:r>
            <a:r>
              <a:rPr lang="en-US" dirty="0"/>
              <a:t> Marketing </a:t>
            </a:r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'IT Relazioni Internazionali'!$C$3:$C$4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'IT Relazioni Internazionali'!$A$5:$B$17</c:f>
              <c:multiLvlStrCache>
                <c:ptCount val="11"/>
                <c:lvl>
                  <c:pt idx="0">
                    <c:v>62</c:v>
                  </c:pt>
                  <c:pt idx="1">
                    <c:v>74</c:v>
                  </c:pt>
                  <c:pt idx="2">
                    <c:v>75</c:v>
                  </c:pt>
                  <c:pt idx="3">
                    <c:v>77</c:v>
                  </c:pt>
                  <c:pt idx="4">
                    <c:v>80</c:v>
                  </c:pt>
                  <c:pt idx="5">
                    <c:v>82</c:v>
                  </c:pt>
                  <c:pt idx="6">
                    <c:v>85</c:v>
                  </c:pt>
                  <c:pt idx="7">
                    <c:v>90</c:v>
                  </c:pt>
                  <c:pt idx="8">
                    <c:v>94</c:v>
                  </c:pt>
                  <c:pt idx="9">
                    <c:v>95</c:v>
                  </c:pt>
                  <c:pt idx="10">
                    <c:v>100</c:v>
                  </c:pt>
                </c:lvl>
                <c:lvl>
                  <c:pt idx="0">
                    <c:v>IT Rel. Intern. Marketing</c:v>
                  </c:pt>
                </c:lvl>
              </c:multiLvlStrCache>
            </c:multiLvlStrRef>
          </c:cat>
          <c:val>
            <c:numRef>
              <c:f>'IT Relazioni Internazionali'!$C$5:$C$17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1D-479C-85F9-8576B24A0710}"/>
            </c:ext>
          </c:extLst>
        </c:ser>
        <c:dLbls>
          <c:showVal val="1"/>
        </c:dLbls>
        <c:gapWidth val="65"/>
        <c:axId val="128590976"/>
        <c:axId val="128592512"/>
      </c:barChart>
      <c:catAx>
        <c:axId val="128590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592512"/>
        <c:crosses val="autoZero"/>
        <c:lblAlgn val="ctr"/>
        <c:lblOffset val="100"/>
      </c:catAx>
      <c:valAx>
        <c:axId val="128592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859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pivotSource>
    <c:name>[5 LICEO - A.S. 20-21_Esiti a Confronto.xls]Liceo Scientifico OSA!Tabella pivot2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</a:rPr>
              <a:t>Esiti</a:t>
            </a:r>
            <a:r>
              <a:rPr lang="en-US" sz="2200" b="1" i="0" baseline="0" dirty="0">
                <a:effectLst/>
              </a:rPr>
              <a:t> </a:t>
            </a:r>
            <a:r>
              <a:rPr lang="en-US" sz="2200" b="1" i="0" baseline="0" dirty="0" err="1">
                <a:effectLst/>
              </a:rPr>
              <a:t>Esami</a:t>
            </a:r>
            <a:r>
              <a:rPr lang="en-US" sz="2200" b="1" i="0" baseline="0" dirty="0">
                <a:effectLst/>
              </a:rPr>
              <a:t> 5° Anno</a:t>
            </a:r>
            <a:endParaRPr lang="it-IT" sz="2200" dirty="0">
              <a:effectLst/>
            </a:endParaRP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</a:rPr>
              <a:t>Liceo</a:t>
            </a:r>
            <a:r>
              <a:rPr lang="en-US" sz="2200" b="1" i="0" baseline="0" dirty="0">
                <a:effectLst/>
              </a:rPr>
              <a:t> </a:t>
            </a:r>
            <a:r>
              <a:rPr lang="en-US" sz="2200" b="1" i="0" baseline="0" dirty="0" err="1">
                <a:effectLst/>
              </a:rPr>
              <a:t>Scientifico</a:t>
            </a:r>
            <a:r>
              <a:rPr lang="en-US" sz="2200" b="1" i="0" baseline="0" dirty="0">
                <a:effectLst/>
              </a:rPr>
              <a:t> OSA </a:t>
            </a:r>
            <a:endParaRPr lang="it-IT" sz="2200" dirty="0">
              <a:effectLst/>
            </a:endParaRP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'Liceo Scientifico OSA'!$C$3:$C$4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'Liceo Scientifico OSA'!$A$5:$B$26</c:f>
              <c:multiLvlStrCache>
                <c:ptCount val="20"/>
                <c:lvl>
                  <c:pt idx="0">
                    <c:v>60</c:v>
                  </c:pt>
                  <c:pt idx="1">
                    <c:v>65</c:v>
                  </c:pt>
                  <c:pt idx="2">
                    <c:v>66</c:v>
                  </c:pt>
                  <c:pt idx="3">
                    <c:v>67</c:v>
                  </c:pt>
                  <c:pt idx="4">
                    <c:v>68</c:v>
                  </c:pt>
                  <c:pt idx="5">
                    <c:v>69</c:v>
                  </c:pt>
                  <c:pt idx="6">
                    <c:v>70</c:v>
                  </c:pt>
                  <c:pt idx="7">
                    <c:v>71</c:v>
                  </c:pt>
                  <c:pt idx="8">
                    <c:v>76</c:v>
                  </c:pt>
                  <c:pt idx="9">
                    <c:v>77</c:v>
                  </c:pt>
                  <c:pt idx="10">
                    <c:v>80</c:v>
                  </c:pt>
                  <c:pt idx="11">
                    <c:v>82</c:v>
                  </c:pt>
                  <c:pt idx="12">
                    <c:v>83</c:v>
                  </c:pt>
                  <c:pt idx="13">
                    <c:v>88</c:v>
                  </c:pt>
                  <c:pt idx="14">
                    <c:v>90</c:v>
                  </c:pt>
                  <c:pt idx="15">
                    <c:v>93</c:v>
                  </c:pt>
                  <c:pt idx="16">
                    <c:v>96</c:v>
                  </c:pt>
                  <c:pt idx="17">
                    <c:v>99</c:v>
                  </c:pt>
                  <c:pt idx="18">
                    <c:v>100</c:v>
                  </c:pt>
                  <c:pt idx="19">
                    <c:v>100 con Lode</c:v>
                  </c:pt>
                </c:lvl>
                <c:lvl>
                  <c:pt idx="0">
                    <c:v>Liceo Scientifico OSA</c:v>
                  </c:pt>
                </c:lvl>
              </c:multiLvlStrCache>
            </c:multiLvlStrRef>
          </c:cat>
          <c:val>
            <c:numRef>
              <c:f>'Liceo Scientifico OSA'!$C$5:$C$26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50-4555-B515-338B75C6574E}"/>
            </c:ext>
          </c:extLst>
        </c:ser>
        <c:dLbls>
          <c:showVal val="1"/>
        </c:dLbls>
        <c:gapWidth val="65"/>
        <c:axId val="128970112"/>
        <c:axId val="128779392"/>
      </c:barChart>
      <c:catAx>
        <c:axId val="128970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79392"/>
        <c:crosses val="autoZero"/>
        <c:auto val="1"/>
        <c:lblAlgn val="ctr"/>
        <c:lblOffset val="100"/>
      </c:catAx>
      <c:valAx>
        <c:axId val="1287793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89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pivotSource>
    <c:name>[5 LICEO - A.S. 20-21_Esiti a Confronto.xls]Liceo Linguistico!Tabella pivot1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</a:rPr>
              <a:t>Esiti</a:t>
            </a:r>
            <a:r>
              <a:rPr lang="en-US" sz="2200" b="1" i="0" baseline="0" dirty="0">
                <a:effectLst/>
              </a:rPr>
              <a:t> </a:t>
            </a:r>
            <a:r>
              <a:rPr lang="en-US" sz="2200" b="1" i="0" baseline="0" dirty="0" err="1">
                <a:effectLst/>
              </a:rPr>
              <a:t>Esami</a:t>
            </a:r>
            <a:r>
              <a:rPr lang="en-US" sz="2200" b="1" i="0" baseline="0" dirty="0">
                <a:effectLst/>
              </a:rPr>
              <a:t> 5° Anno </a:t>
            </a:r>
            <a:endParaRPr lang="it-IT" sz="2200" dirty="0">
              <a:effectLst/>
            </a:endParaRP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</a:rPr>
              <a:t>Liceo</a:t>
            </a:r>
            <a:r>
              <a:rPr lang="en-US" sz="2200" b="1" i="0" baseline="0" dirty="0">
                <a:effectLst/>
              </a:rPr>
              <a:t> </a:t>
            </a:r>
            <a:r>
              <a:rPr lang="en-US" sz="2200" b="1" i="0" baseline="0" dirty="0" err="1">
                <a:effectLst/>
              </a:rPr>
              <a:t>Linguistico</a:t>
            </a:r>
            <a:endParaRPr lang="it-IT" sz="2200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'Liceo Linguistico'!$C$3:$C$4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'Liceo Linguistico'!$A$5:$B$30</c:f>
              <c:multiLvlStrCache>
                <c:ptCount val="24"/>
                <c:lvl>
                  <c:pt idx="0">
                    <c:v>60</c:v>
                  </c:pt>
                  <c:pt idx="1">
                    <c:v>62</c:v>
                  </c:pt>
                  <c:pt idx="2">
                    <c:v>63</c:v>
                  </c:pt>
                  <c:pt idx="3">
                    <c:v>65</c:v>
                  </c:pt>
                  <c:pt idx="4">
                    <c:v>67</c:v>
                  </c:pt>
                  <c:pt idx="5">
                    <c:v>68</c:v>
                  </c:pt>
                  <c:pt idx="6">
                    <c:v>69</c:v>
                  </c:pt>
                  <c:pt idx="7">
                    <c:v>70</c:v>
                  </c:pt>
                  <c:pt idx="8">
                    <c:v>72</c:v>
                  </c:pt>
                  <c:pt idx="9">
                    <c:v>74</c:v>
                  </c:pt>
                  <c:pt idx="10">
                    <c:v>75</c:v>
                  </c:pt>
                  <c:pt idx="11">
                    <c:v>76</c:v>
                  </c:pt>
                  <c:pt idx="12">
                    <c:v>78</c:v>
                  </c:pt>
                  <c:pt idx="13">
                    <c:v>80</c:v>
                  </c:pt>
                  <c:pt idx="14">
                    <c:v>84</c:v>
                  </c:pt>
                  <c:pt idx="15">
                    <c:v>85</c:v>
                  </c:pt>
                  <c:pt idx="16">
                    <c:v>86</c:v>
                  </c:pt>
                  <c:pt idx="17">
                    <c:v>89</c:v>
                  </c:pt>
                  <c:pt idx="18">
                    <c:v>90</c:v>
                  </c:pt>
                  <c:pt idx="19">
                    <c:v>93</c:v>
                  </c:pt>
                  <c:pt idx="20">
                    <c:v>97</c:v>
                  </c:pt>
                  <c:pt idx="21">
                    <c:v>100</c:v>
                  </c:pt>
                  <c:pt idx="22">
                    <c:v>H</c:v>
                  </c:pt>
                  <c:pt idx="23">
                    <c:v>NON AMMESSO AGLI ESAMI</c:v>
                  </c:pt>
                </c:lvl>
                <c:lvl>
                  <c:pt idx="0">
                    <c:v>Liceo Linguistico</c:v>
                  </c:pt>
                </c:lvl>
              </c:multiLvlStrCache>
            </c:multiLvlStrRef>
          </c:cat>
          <c:val>
            <c:numRef>
              <c:f>'Liceo Linguistico'!$C$5:$C$30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6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C-40D3-BC74-DAF5FBAB805E}"/>
            </c:ext>
          </c:extLst>
        </c:ser>
        <c:dLbls>
          <c:showVal val="1"/>
        </c:dLbls>
        <c:gapWidth val="65"/>
        <c:axId val="129336832"/>
        <c:axId val="129338368"/>
      </c:barChart>
      <c:catAx>
        <c:axId val="12933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338368"/>
        <c:crosses val="autoZero"/>
        <c:auto val="1"/>
        <c:lblAlgn val="ctr"/>
        <c:lblOffset val="100"/>
      </c:catAx>
      <c:valAx>
        <c:axId val="129338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933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pPr rtl="0"/>
              <a:t>04/08/2021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740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68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861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32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371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309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399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911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727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0C45CDB-6C2A-4EE6-AF73-50F10B1B7D60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09E51-3298-4921-8319-E05339397DBE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DEE3-700E-41C2-8557-1781CF1662D3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02B9-5C34-4C61-9FF3-3A469BA9B263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2F330-F5CF-4D5B-B1CC-DFF4D0682D66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FF801-5FDB-4E7B-9BD2-22DE7A8587BD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05642C-C871-4B6F-9595-8E0D216D4E84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58827-F7EF-4105-BD22-C999A2F01CA1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B4255-EDA6-49EF-8B98-DFE27CD60E1D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2A41-867B-4FEE-9863-03C59D7F55BB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10765-10AC-4B84-B3E2-E723525A30E0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A3DA6B8-5072-443F-890C-08060A1BB206}" type="datetime1">
              <a:rPr lang="it-IT" noProof="0" smtClean="0"/>
              <a:pPr rtl="0"/>
              <a:t>04/08/2021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xmlns="" id="{227F25B5-C6F4-4BA6-B47C-2E14881ED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989" y="2292094"/>
            <a:ext cx="5908011" cy="2008723"/>
          </a:xfrm>
          <a:prstGeom prst="rect">
            <a:avLst/>
          </a:prstGeom>
          <a:noFill/>
        </p:spPr>
      </p:pic>
      <p:sp>
        <p:nvSpPr>
          <p:cNvPr id="11" name="Titolo 5">
            <a:extLst>
              <a:ext uri="{FF2B5EF4-FFF2-40B4-BE49-F238E27FC236}">
                <a16:creationId xmlns:a16="http://schemas.microsoft.com/office/drawing/2014/main" xmlns="" id="{E3D2CAFB-458A-4CF9-B8E0-BD1BDF49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ESITI scolastici</a:t>
            </a:r>
            <a:br>
              <a:rPr lang="it-IT" dirty="0"/>
            </a:br>
            <a:r>
              <a:rPr lang="it-IT" dirty="0"/>
              <a:t>ESAMI DI STATO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104900" y="4034002"/>
            <a:ext cx="5734050" cy="95556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b="1" dirty="0"/>
              <a:t>A.S. 2020-2021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xmlns="" id="{39BA3080-3FC9-4567-B947-F3F352854365}"/>
              </a:ext>
            </a:extLst>
          </p:cNvPr>
          <p:cNvSpPr/>
          <p:nvPr/>
        </p:nvSpPr>
        <p:spPr>
          <a:xfrm>
            <a:off x="3515557" y="3622089"/>
            <a:ext cx="914400" cy="914400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Confronto Votazione esami di stato fra indirizzi – </a:t>
            </a:r>
            <a:r>
              <a:rPr lang="it-IT" sz="2400" dirty="0" err="1"/>
              <a:t>a.s.</a:t>
            </a:r>
            <a:r>
              <a:rPr lang="it-IT" sz="2400" dirty="0"/>
              <a:t> 2020-2021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E3C43B5-8C88-4CC0-A486-2E7829526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82" y="1421404"/>
            <a:ext cx="11772442" cy="40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82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 Forza della …. Volontà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 anchor="ctr"/>
          <a:lstStyle/>
          <a:p>
            <a:pPr algn="just" rtl="0"/>
            <a:r>
              <a:rPr lang="it-IT" sz="2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C’è una forza motrice più forte del vapore, dell’elettricità e dell’energia atomica: </a:t>
            </a:r>
          </a:p>
          <a:p>
            <a:pPr algn="ctr" rtl="0"/>
            <a:r>
              <a:rPr lang="it-IT" sz="3200" b="1" dirty="0">
                <a:solidFill>
                  <a:srgbClr val="444444"/>
                </a:solidFill>
                <a:latin typeface="Roboto" panose="02000000000000000000" pitchFamily="2" charset="0"/>
              </a:rPr>
              <a:t>la</a:t>
            </a:r>
            <a:r>
              <a:rPr lang="it-IT" sz="3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VOLONTA’</a:t>
            </a:r>
            <a:endParaRPr lang="it-IT" sz="32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r" rtl="0"/>
            <a:endParaRPr lang="it-IT" sz="2400" b="1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r" rtl="0"/>
            <a:endParaRPr lang="it-IT" sz="2400" b="1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r" rtl="0"/>
            <a:endParaRPr lang="it-IT" sz="2400" b="1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r" rtl="0"/>
            <a:r>
              <a:rPr lang="it-IT" sz="20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Albert Einstein</a:t>
            </a:r>
          </a:p>
          <a:p>
            <a:pPr algn="r" rtl="0"/>
            <a:endParaRPr lang="it-IT" sz="2400" b="1" dirty="0">
              <a:solidFill>
                <a:srgbClr val="444444"/>
              </a:solidFill>
              <a:latin typeface="Roboto" panose="02000000000000000000" pitchFamily="2" charset="0"/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" b="708"/>
          <a:stretch/>
        </p:blipFill>
        <p:spPr>
          <a:xfrm>
            <a:off x="4654671" y="1600199"/>
            <a:ext cx="6430912" cy="4572001"/>
          </a:xfrm>
          <a:ln w="57150">
            <a:solidFill>
              <a:schemeClr val="tx1"/>
            </a:solidFill>
          </a:ln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42430F9-8658-4A43-BA6B-A9EF3E74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IIS VIA DEI PAPARESCHI - A.S. 2020-2021</a:t>
            </a:r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Classi Quinte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b="1" noProof="0" dirty="0"/>
              <a:t>IIS VIA DEI PAPARESCHI - A.S. 2020-2021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12CD7484-D08C-4E92-A054-86DFA96CAE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113" y="1388574"/>
            <a:ext cx="8052300" cy="48399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B74D7E1-7E89-4145-80DC-4C22B65DB6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3175" y="197961"/>
            <a:ext cx="52959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6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– ESAMI DI STATO - </a:t>
            </a:r>
            <a:r>
              <a:rPr lang="it-IT" sz="2000" dirty="0"/>
              <a:t>A.S. 2020-2021</a:t>
            </a: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39CF4306-B214-43A7-B842-98BFADCE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044" y="6356350"/>
            <a:ext cx="11913832" cy="365126"/>
          </a:xfrm>
        </p:spPr>
        <p:txBody>
          <a:bodyPr/>
          <a:lstStyle/>
          <a:p>
            <a:pPr algn="r" rtl="0"/>
            <a:r>
              <a:rPr lang="it-IT" noProof="0" dirty="0"/>
              <a:t>IIS VIA DEI PAPARESCHI - A.S. 2020-2021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xmlns="" id="{52222AE7-E36A-42AA-A194-C86BBB05E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012775"/>
              </p:ext>
            </p:extLst>
          </p:nvPr>
        </p:nvGraphicFramePr>
        <p:xfrm>
          <a:off x="1314791" y="1439889"/>
          <a:ext cx="8910195" cy="304994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745481">
                  <a:extLst>
                    <a:ext uri="{9D8B030D-6E8A-4147-A177-3AD203B41FA5}">
                      <a16:colId xmlns:a16="http://schemas.microsoft.com/office/drawing/2014/main" xmlns="" val="779344493"/>
                    </a:ext>
                  </a:extLst>
                </a:gridCol>
                <a:gridCol w="1026062">
                  <a:extLst>
                    <a:ext uri="{9D8B030D-6E8A-4147-A177-3AD203B41FA5}">
                      <a16:colId xmlns:a16="http://schemas.microsoft.com/office/drawing/2014/main" xmlns="" val="722573411"/>
                    </a:ext>
                  </a:extLst>
                </a:gridCol>
                <a:gridCol w="782348">
                  <a:extLst>
                    <a:ext uri="{9D8B030D-6E8A-4147-A177-3AD203B41FA5}">
                      <a16:colId xmlns:a16="http://schemas.microsoft.com/office/drawing/2014/main" xmlns="" val="330985291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xmlns="" val="3350939702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xmlns="" val="2115448557"/>
                    </a:ext>
                  </a:extLst>
                </a:gridCol>
                <a:gridCol w="923550">
                  <a:extLst>
                    <a:ext uri="{9D8B030D-6E8A-4147-A177-3AD203B41FA5}">
                      <a16:colId xmlns:a16="http://schemas.microsoft.com/office/drawing/2014/main" xmlns="" val="1913295628"/>
                    </a:ext>
                  </a:extLst>
                </a:gridCol>
                <a:gridCol w="923550">
                  <a:extLst>
                    <a:ext uri="{9D8B030D-6E8A-4147-A177-3AD203B41FA5}">
                      <a16:colId xmlns:a16="http://schemas.microsoft.com/office/drawing/2014/main" xmlns="" val="1843996335"/>
                    </a:ext>
                  </a:extLst>
                </a:gridCol>
              </a:tblGrid>
              <a:tr h="286638">
                <a:tc>
                  <a:txBody>
                    <a:bodyPr/>
                    <a:lstStyle/>
                    <a:p>
                      <a:r>
                        <a:rPr lang="it-IT" dirty="0"/>
                        <a:t>CLASSI QUINTE </a:t>
                      </a:r>
                    </a:p>
                    <a:p>
                      <a:r>
                        <a:rPr lang="it-IT" dirty="0"/>
                        <a:t>ESAMI DI STATO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/>
                          </a:solidFill>
                        </a:rPr>
                        <a:t>2018-2019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2019-2020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2020-2021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08373"/>
                  </a:ext>
                </a:extLst>
              </a:tr>
              <a:tr h="38802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endParaRPr lang="it-IT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Classi</a:t>
                      </a:r>
                      <a:endParaRPr lang="it-IT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endParaRPr lang="it-IT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</a:t>
                      </a:r>
                      <a:endParaRPr lang="it-IT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42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TOTALE COMPLESSIVO 5° CLASSI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23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LICEO SCIENTIFICO 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7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LICEO 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7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TECNICO IND.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028155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DC11A91C-596A-4D51-AC16-12A0A2933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9805636"/>
              </p:ext>
            </p:extLst>
          </p:nvPr>
        </p:nvGraphicFramePr>
        <p:xfrm>
          <a:off x="4577402" y="4114800"/>
          <a:ext cx="4404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xmlns="" id="{20191BDF-C6FF-4D8A-BC61-53A3DBD8D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7608998"/>
              </p:ext>
            </p:extLst>
          </p:nvPr>
        </p:nvGraphicFramePr>
        <p:xfrm>
          <a:off x="6129341" y="1722437"/>
          <a:ext cx="495776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IT Relazioni Internazionali Marketing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90B4F3D2-F8D9-4570-80C2-3A3EAB59060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827671789"/>
              </p:ext>
            </p:extLst>
          </p:nvPr>
        </p:nvGraphicFramePr>
        <p:xfrm>
          <a:off x="1104900" y="1600200"/>
          <a:ext cx="4957761" cy="4896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0556">
                  <a:extLst>
                    <a:ext uri="{9D8B030D-6E8A-4147-A177-3AD203B41FA5}">
                      <a16:colId xmlns:a16="http://schemas.microsoft.com/office/drawing/2014/main" xmlns="" val="252844097"/>
                    </a:ext>
                  </a:extLst>
                </a:gridCol>
                <a:gridCol w="1495220">
                  <a:extLst>
                    <a:ext uri="{9D8B030D-6E8A-4147-A177-3AD203B41FA5}">
                      <a16:colId xmlns:a16="http://schemas.microsoft.com/office/drawing/2014/main" xmlns="" val="796016056"/>
                    </a:ext>
                  </a:extLst>
                </a:gridCol>
                <a:gridCol w="1321985">
                  <a:extLst>
                    <a:ext uri="{9D8B030D-6E8A-4147-A177-3AD203B41FA5}">
                      <a16:colId xmlns:a16="http://schemas.microsoft.com/office/drawing/2014/main" xmlns="" val="2230678845"/>
                    </a:ext>
                  </a:extLst>
                </a:gridCol>
              </a:tblGrid>
              <a:tr h="623058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IT </a:t>
                      </a:r>
                      <a:r>
                        <a:rPr lang="it-IT" sz="2800" u="none" strike="noStrike" dirty="0" err="1">
                          <a:effectLst/>
                        </a:rPr>
                        <a:t>Rel</a:t>
                      </a:r>
                      <a:r>
                        <a:rPr lang="it-IT" sz="2800" u="none" strike="noStrike" dirty="0">
                          <a:effectLst/>
                        </a:rPr>
                        <a:t>. </a:t>
                      </a:r>
                      <a:r>
                        <a:rPr lang="it-IT" sz="2800" u="none" strike="noStrike" dirty="0" err="1">
                          <a:effectLst/>
                        </a:rPr>
                        <a:t>Intern</a:t>
                      </a:r>
                      <a:r>
                        <a:rPr lang="it-IT" sz="2800" u="none" strike="noStrike" dirty="0">
                          <a:effectLst/>
                        </a:rPr>
                        <a:t>. Marketin</a:t>
                      </a:r>
                      <a:r>
                        <a:rPr lang="it-IT" sz="2400" u="none" strike="noStrike" dirty="0">
                          <a:effectLst/>
                        </a:rPr>
                        <a:t>g</a:t>
                      </a: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>
                          <a:effectLst/>
                          <a:latin typeface="Arial" panose="020B0604020202020204" pitchFamily="34" charset="0"/>
                        </a:rPr>
                        <a:t>VOTAZIONE</a:t>
                      </a: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>
                          <a:effectLst/>
                          <a:latin typeface="Arial" panose="020B0604020202020204" pitchFamily="34" charset="0"/>
                        </a:rPr>
                        <a:t>N. ALUNNI</a:t>
                      </a:r>
                    </a:p>
                  </a:txBody>
                  <a:tcPr marL="7262" marR="7262" marT="7262" marB="0" anchor="ctr"/>
                </a:tc>
                <a:extLst>
                  <a:ext uri="{0D108BD9-81ED-4DB2-BD59-A6C34878D82A}">
                    <a16:rowId xmlns:a16="http://schemas.microsoft.com/office/drawing/2014/main" xmlns="" val="2120128451"/>
                  </a:ext>
                </a:extLst>
              </a:tr>
              <a:tr h="32463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IT </a:t>
                      </a:r>
                      <a:r>
                        <a:rPr lang="it-IT" sz="1900" u="none" strike="noStrike" dirty="0" err="1">
                          <a:effectLst/>
                        </a:rPr>
                        <a:t>Rel</a:t>
                      </a:r>
                      <a:r>
                        <a:rPr lang="it-IT" sz="1900" u="none" strike="noStrike" dirty="0">
                          <a:effectLst/>
                        </a:rPr>
                        <a:t>. </a:t>
                      </a:r>
                      <a:r>
                        <a:rPr lang="it-IT" sz="1900" u="none" strike="noStrike" dirty="0" err="1">
                          <a:effectLst/>
                        </a:rPr>
                        <a:t>Intern</a:t>
                      </a:r>
                      <a:r>
                        <a:rPr lang="it-IT" sz="1900" u="none" strike="noStrike" dirty="0">
                          <a:effectLst/>
                        </a:rPr>
                        <a:t>. Marketing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it-IT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949577011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74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140495039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75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4272323876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77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4016346425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80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3618002024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82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4002441583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85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1350176293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90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 dirty="0">
                          <a:effectLst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539572765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94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1836081362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95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u="none" strike="noStrike">
                          <a:effectLst/>
                        </a:rPr>
                        <a:t>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3662991706"/>
                  </a:ext>
                </a:extLst>
              </a:tr>
              <a:tr h="33258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900" u="none" strike="noStrike" dirty="0">
                          <a:effectLst/>
                        </a:rPr>
                        <a:t>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it-IT" sz="1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it-IT" sz="1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b"/>
                </a:tc>
                <a:extLst>
                  <a:ext uri="{0D108BD9-81ED-4DB2-BD59-A6C34878D82A}">
                    <a16:rowId xmlns:a16="http://schemas.microsoft.com/office/drawing/2014/main" xmlns="" val="2995622141"/>
                  </a:ext>
                </a:extLst>
              </a:tr>
              <a:tr h="6230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 err="1">
                          <a:effectLst/>
                        </a:rPr>
                        <a:t>Totale</a:t>
                      </a:r>
                      <a:endParaRPr lang="en-US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900" b="1" u="none" strike="noStrike" dirty="0">
                          <a:effectLst/>
                        </a:rPr>
                        <a:t>15</a:t>
                      </a:r>
                      <a:endParaRPr lang="it-IT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extLst>
                  <a:ext uri="{0D108BD9-81ED-4DB2-BD59-A6C34878D82A}">
                    <a16:rowId xmlns:a16="http://schemas.microsoft.com/office/drawing/2014/main" xmlns="" val="72835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IT Relazioni Internazionali Marketing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233BF33-C413-4B53-8526-612242ECD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1670" y="1481687"/>
            <a:ext cx="8926830" cy="50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31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Scientifico OSA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90B4F3D2-F8D9-4570-80C2-3A3EAB59060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884108670"/>
              </p:ext>
            </p:extLst>
          </p:nvPr>
        </p:nvGraphicFramePr>
        <p:xfrm>
          <a:off x="971734" y="1320479"/>
          <a:ext cx="4310480" cy="51355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957">
                  <a:extLst>
                    <a:ext uri="{9D8B030D-6E8A-4147-A177-3AD203B41FA5}">
                      <a16:colId xmlns:a16="http://schemas.microsoft.com/office/drawing/2014/main" xmlns="" val="252844097"/>
                    </a:ext>
                  </a:extLst>
                </a:gridCol>
                <a:gridCol w="1312383">
                  <a:extLst>
                    <a:ext uri="{9D8B030D-6E8A-4147-A177-3AD203B41FA5}">
                      <a16:colId xmlns:a16="http://schemas.microsoft.com/office/drawing/2014/main" xmlns="" val="2572691350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xmlns="" val="1031264425"/>
                    </a:ext>
                  </a:extLst>
                </a:gridCol>
              </a:tblGrid>
              <a:tr h="180000">
                <a:tc rowSpan="21"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Liceo Scientifico OSA</a:t>
                      </a:r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Votazione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Numero Alunni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9961266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Liceo Scientifico OSA</a:t>
                      </a:r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2012845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4095592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52481467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6931250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7973333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532380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5357066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8490650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6256540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4957701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049503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7232387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1634642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1800202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0244158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5017629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3957276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3608136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629917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100 con Lode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956221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err="1">
                          <a:effectLst/>
                        </a:rPr>
                        <a:t>Totale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Euphemia (Corpo)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28357911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14474A78-E341-46DC-A6E7-387B92E91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9081463"/>
              </p:ext>
            </p:extLst>
          </p:nvPr>
        </p:nvGraphicFramePr>
        <p:xfrm>
          <a:off x="5402449" y="1320478"/>
          <a:ext cx="5907701" cy="50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970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Scientifico OSA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91DA252-C042-49A8-9AAE-BCBB9C1671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874" y="1566876"/>
            <a:ext cx="8880193" cy="48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53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Linguistico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90B4F3D2-F8D9-4570-80C2-3A3EAB59060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390164099"/>
              </p:ext>
            </p:extLst>
          </p:nvPr>
        </p:nvGraphicFramePr>
        <p:xfrm>
          <a:off x="971734" y="1320479"/>
          <a:ext cx="4363747" cy="54406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22989">
                  <a:extLst>
                    <a:ext uri="{9D8B030D-6E8A-4147-A177-3AD203B41FA5}">
                      <a16:colId xmlns:a16="http://schemas.microsoft.com/office/drawing/2014/main" xmlns="" val="252844097"/>
                    </a:ext>
                  </a:extLst>
                </a:gridCol>
                <a:gridCol w="1328601">
                  <a:extLst>
                    <a:ext uri="{9D8B030D-6E8A-4147-A177-3AD203B41FA5}">
                      <a16:colId xmlns:a16="http://schemas.microsoft.com/office/drawing/2014/main" xmlns="" val="2572691350"/>
                    </a:ext>
                  </a:extLst>
                </a:gridCol>
                <a:gridCol w="1312157">
                  <a:extLst>
                    <a:ext uri="{9D8B030D-6E8A-4147-A177-3AD203B41FA5}">
                      <a16:colId xmlns:a16="http://schemas.microsoft.com/office/drawing/2014/main" xmlns="" val="1031264425"/>
                    </a:ext>
                  </a:extLst>
                </a:gridCol>
              </a:tblGrid>
              <a:tr h="191136">
                <a:tc rowSpan="25"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Liceo Linguistico</a:t>
                      </a:r>
                    </a:p>
                    <a:p>
                      <a:pPr algn="r" fontAlgn="b"/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Votazione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Numero Alunni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9961266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Liceo Scientifico OSA</a:t>
                      </a:r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Euphemia (Corpo)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2012845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4095592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52481467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6931250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79733332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53238006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53570666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8490650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6256540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4957701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049503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72323876"/>
                  </a:ext>
                </a:extLst>
              </a:tr>
              <a:tr h="158615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1634642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18002024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0244158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5017629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3957276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36081362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Euphemia (Corpo)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62991706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b"/>
                      <a:endParaRPr lang="it-IT" sz="2400" u="none" strike="noStrike" dirty="0">
                        <a:effectLst/>
                      </a:endParaRPr>
                    </a:p>
                  </a:txBody>
                  <a:tcPr marL="7262" marR="7262" marT="7262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9562214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err="1">
                          <a:effectLst/>
                        </a:rPr>
                        <a:t>Totale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Euphemia (Corpo)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28357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Euphemia (Corpo)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Euphemia (Corpo)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32446549"/>
                  </a:ext>
                </a:extLst>
              </a:tr>
              <a:tr h="190800">
                <a:tc v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06890614"/>
                  </a:ext>
                </a:extLst>
              </a:tr>
              <a:tr h="373022">
                <a:tc v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NON AMMESSO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Euphemia (Corpo)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89409656"/>
                  </a:ext>
                </a:extLst>
              </a:tr>
              <a:tr h="3730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50182792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5E185343-69A9-427F-B239-71AF13397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9885968"/>
              </p:ext>
            </p:extLst>
          </p:nvPr>
        </p:nvGraphicFramePr>
        <p:xfrm>
          <a:off x="5429415" y="1320479"/>
          <a:ext cx="5481242" cy="512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6780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Linguistico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2020-2021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8F223D8-24EF-4749-B75F-6760615775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906" y="1575781"/>
            <a:ext cx="9527586" cy="47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54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561</TotalTime>
  <Words>434</Words>
  <Application>Microsoft Office PowerPoint</Application>
  <PresentationFormat>Personalizzato</PresentationFormat>
  <Paragraphs>211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Documentazione accademica 16x9</vt:lpstr>
      <vt:lpstr>ESITI scolastici ESAMI DI STATO</vt:lpstr>
      <vt:lpstr>Classi Quinte</vt:lpstr>
      <vt:lpstr>IIS VIA DEI PAPARESCHI – ESAMI DI STATO - A.S. 2020-2021</vt:lpstr>
      <vt:lpstr>IT Relazioni Internazionali Marketing - Votazione esami di stato </vt:lpstr>
      <vt:lpstr>IT Relazioni Internazionali Marketing - Votazione esami di stato </vt:lpstr>
      <vt:lpstr>Liceo Scientifico OSA - Votazione esami di stato </vt:lpstr>
      <vt:lpstr>Liceo Scientifico OSA - Votazione esami di stato </vt:lpstr>
      <vt:lpstr>Liceo Linguistico - Votazione esami di stato </vt:lpstr>
      <vt:lpstr>Liceo Linguistico - Votazione esami di stato </vt:lpstr>
      <vt:lpstr>Confronto Votazione esami di stato fra indirizzi – a.s. 2020-2021</vt:lpstr>
      <vt:lpstr>La Forza della …. Volontà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scolastici</dc:title>
  <dc:creator>GIULIA</dc:creator>
  <cp:lastModifiedBy>User</cp:lastModifiedBy>
  <cp:revision>35</cp:revision>
  <dcterms:created xsi:type="dcterms:W3CDTF">2021-06-13T14:27:27Z</dcterms:created>
  <dcterms:modified xsi:type="dcterms:W3CDTF">2021-08-04T09:42:14Z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